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
  </p:notesMasterIdLst>
  <p:sldIdLst>
    <p:sldId id="256" r:id="rId2"/>
    <p:sldId id="257" r:id="rId3"/>
    <p:sldId id="258" r:id="rId4"/>
    <p:sldId id="259" r:id="rId5"/>
    <p:sldId id="260" r:id="rId6"/>
    <p:sldId id="264" r:id="rId7"/>
    <p:sldId id="262" r:id="rId8"/>
    <p:sldId id="265" r:id="rId9"/>
    <p:sldId id="269" r:id="rId10"/>
    <p:sldId id="267" r:id="rId11"/>
    <p:sldId id="271" r:id="rId12"/>
    <p:sldId id="287" r:id="rId13"/>
    <p:sldId id="272" r:id="rId14"/>
    <p:sldId id="273" r:id="rId15"/>
    <p:sldId id="275" r:id="rId16"/>
    <p:sldId id="276" r:id="rId17"/>
    <p:sldId id="277" r:id="rId18"/>
    <p:sldId id="278" r:id="rId19"/>
    <p:sldId id="280" r:id="rId20"/>
    <p:sldId id="281" r:id="rId21"/>
    <p:sldId id="282" r:id="rId22"/>
    <p:sldId id="283" r:id="rId23"/>
    <p:sldId id="284" r:id="rId24"/>
    <p:sldId id="285" r:id="rId25"/>
    <p:sldId id="286" r:id="rId26"/>
    <p:sldId id="29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1422" autoAdjust="0"/>
  </p:normalViewPr>
  <p:slideViewPr>
    <p:cSldViewPr snapToGrid="0">
      <p:cViewPr varScale="1">
        <p:scale>
          <a:sx n="71" d="100"/>
          <a:sy n="71" d="100"/>
        </p:scale>
        <p:origin x="1212" y="72"/>
      </p:cViewPr>
      <p:guideLst>
        <p:guide orient="horz" pos="2160"/>
        <p:guide pos="3840"/>
      </p:guideLst>
    </p:cSldViewPr>
  </p:slideViewPr>
  <p:notesTextViewPr>
    <p:cViewPr>
      <p:scale>
        <a:sx n="1" d="1"/>
        <a:sy n="1" d="1"/>
      </p:scale>
      <p:origin x="0" y="0"/>
    </p:cViewPr>
  </p:notesTextViewPr>
  <p:notesViewPr>
    <p:cSldViewPr snapToGrid="0" showGuides="1">
      <p:cViewPr varScale="1">
        <p:scale>
          <a:sx n="67" d="100"/>
          <a:sy n="67" d="100"/>
        </p:scale>
        <p:origin x="322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60DE-7284-4873-9D00-A199239B5F54}" type="datetimeFigureOut">
              <a:rPr lang="en-US" smtClean="0"/>
              <a:t>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B1B7E-1D86-44C2-89BA-57DE193D2ACE}" type="slidenum">
              <a:rPr lang="en-US" smtClean="0"/>
              <a:t>‹#›</a:t>
            </a:fld>
            <a:endParaRPr lang="en-US"/>
          </a:p>
        </p:txBody>
      </p:sp>
    </p:spTree>
    <p:extLst>
      <p:ext uri="{BB962C8B-B14F-4D97-AF65-F5344CB8AC3E}">
        <p14:creationId xmlns:p14="http://schemas.microsoft.com/office/powerpoint/2010/main" val="18339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Paul’s </a:t>
            </a:r>
            <a:r>
              <a:rPr lang="en-US" baseline="0" dirty="0" err="1" smtClean="0"/>
              <a:t>Youtube</a:t>
            </a:r>
            <a:r>
              <a:rPr lang="en-US" baseline="0" dirty="0" smtClean="0"/>
              <a:t> lecture, he discussed the difference between estimated and analyzed soil properties and presented an example of the importance of site selection. We as soil scientists have to extrapolate knowledge gained from a small set of point data to very large, unseen areas.</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8</a:t>
            </a:fld>
            <a:endParaRPr lang="en-US"/>
          </a:p>
        </p:txBody>
      </p:sp>
    </p:spTree>
    <p:extLst>
      <p:ext uri="{BB962C8B-B14F-4D97-AF65-F5344CB8AC3E}">
        <p14:creationId xmlns:p14="http://schemas.microsoft.com/office/powerpoint/2010/main" val="3587740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18</a:t>
            </a:fld>
            <a:endParaRPr lang="en-US"/>
          </a:p>
        </p:txBody>
      </p:sp>
    </p:spTree>
    <p:extLst>
      <p:ext uri="{BB962C8B-B14F-4D97-AF65-F5344CB8AC3E}">
        <p14:creationId xmlns:p14="http://schemas.microsoft.com/office/powerpoint/2010/main" val="1793949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endParaRPr lang="en-US" baseline="0" dirty="0" smtClean="0"/>
          </a:p>
          <a:p>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2155125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663059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1419657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471514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developed a Packages tab in the lower right window of the most commonly used packages. In order to utilize these packages, the user must select the check box next to the desired package and select install. –Click-</a:t>
            </a:r>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2580880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284343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installed, the packages are added to the Package tab in the bottom right corner. You can update packages when necessary by selecting the check box next to the package name and clicking on the update button. Updates 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name. </a:t>
            </a:r>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578821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order to fetch data from NASIS, data must first be in your selected set. The NASIS queries displayed above are suggested by Tom and Stephen for loading data into your selected set. </a:t>
            </a:r>
          </a:p>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26</a:t>
            </a:fld>
            <a:endParaRPr lang="en-US"/>
          </a:p>
        </p:txBody>
      </p:sp>
    </p:spTree>
    <p:extLst>
      <p:ext uri="{BB962C8B-B14F-4D97-AF65-F5344CB8AC3E}">
        <p14:creationId xmlns:p14="http://schemas.microsoft.com/office/powerpoint/2010/main" val="1903259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a:t>
            </a:r>
            <a:r>
              <a:rPr lang="en-US" baseline="0" dirty="0" smtClean="0"/>
              <a:t>only populate NASIS with the lowest level of </a:t>
            </a:r>
            <a:r>
              <a:rPr lang="en-US" baseline="0" dirty="0" err="1" smtClean="0"/>
              <a:t>uncertainty..which</a:t>
            </a:r>
            <a:r>
              <a:rPr lang="en-US" baseline="0" dirty="0" smtClean="0"/>
              <a:t> is your field estimates. Do not populate NASIS with decimal points (lab precision/accuracy).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9</a:t>
            </a:fld>
            <a:endParaRPr lang="en-US"/>
          </a:p>
        </p:txBody>
      </p:sp>
    </p:spTree>
    <p:extLst>
      <p:ext uri="{BB962C8B-B14F-4D97-AF65-F5344CB8AC3E}">
        <p14:creationId xmlns:p14="http://schemas.microsoft.com/office/powerpoint/2010/main" val="1528827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Who has experience using R?</a:t>
            </a:r>
          </a:p>
          <a:p>
            <a:r>
              <a:rPr lang="en-US" sz="1200" b="1" kern="1200" dirty="0" smtClean="0">
                <a:solidFill>
                  <a:schemeClr val="tx1"/>
                </a:solidFill>
                <a:effectLst/>
                <a:latin typeface="+mn-lt"/>
                <a:ea typeface="+mn-ea"/>
                <a:cs typeface="+mn-cs"/>
              </a:rPr>
              <a:t>For those who have used R, what do you use it for?  (have students type in chat)</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two R programs</a:t>
            </a:r>
            <a:r>
              <a:rPr lang="en-US" baseline="0" dirty="0" smtClean="0"/>
              <a:t> can be found using the start&gt;all programs menu at the bottom left hand portion of your screen: R and </a:t>
            </a:r>
            <a:r>
              <a:rPr lang="en-US" baseline="0" dirty="0" err="1" smtClean="0"/>
              <a:t>Rstudio</a:t>
            </a:r>
            <a:r>
              <a:rPr lang="en-US" baseline="0" dirty="0" smtClean="0"/>
              <a:t>. Both programs are command line driven that allow graphical display.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11</a:t>
            </a:fld>
            <a:endParaRPr lang="en-US"/>
          </a:p>
        </p:txBody>
      </p:sp>
    </p:spTree>
    <p:extLst>
      <p:ext uri="{BB962C8B-B14F-4D97-AF65-F5344CB8AC3E}">
        <p14:creationId xmlns:p14="http://schemas.microsoft.com/office/powerpoint/2010/main" val="1748455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studio</a:t>
            </a:r>
            <a:r>
              <a:rPr lang="en-US" baseline="0" dirty="0" smtClean="0"/>
              <a:t> is similar to R GUI, but is more user friendly. When you open </a:t>
            </a:r>
            <a:r>
              <a:rPr lang="en-US" baseline="0" dirty="0" err="1" smtClean="0"/>
              <a:t>Rstudio</a:t>
            </a:r>
            <a:r>
              <a:rPr lang="en-US" baseline="0" dirty="0" smtClean="0"/>
              <a:t> on your machine, you will see 3 windows: the console window, just like in the R GUI and two other windows composed of multiple tabs. The upper right window has two tabs: environment and history. The environment tab will keep track of the datasets that you import and objects that you create.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12</a:t>
            </a:fld>
            <a:endParaRPr lang="en-US"/>
          </a:p>
        </p:txBody>
      </p:sp>
    </p:spTree>
    <p:extLst>
      <p:ext uri="{BB962C8B-B14F-4D97-AF65-F5344CB8AC3E}">
        <p14:creationId xmlns:p14="http://schemas.microsoft.com/office/powerpoint/2010/main" val="417978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also import a dataset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13</a:t>
            </a:fld>
            <a:endParaRPr lang="en-US"/>
          </a:p>
        </p:txBody>
      </p:sp>
    </p:spTree>
    <p:extLst>
      <p:ext uri="{BB962C8B-B14F-4D97-AF65-F5344CB8AC3E}">
        <p14:creationId xmlns:p14="http://schemas.microsoft.com/office/powerpoint/2010/main" val="594815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14</a:t>
            </a:fld>
            <a:endParaRPr lang="en-US"/>
          </a:p>
        </p:txBody>
      </p:sp>
    </p:spTree>
    <p:extLst>
      <p:ext uri="{BB962C8B-B14F-4D97-AF65-F5344CB8AC3E}">
        <p14:creationId xmlns:p14="http://schemas.microsoft.com/office/powerpoint/2010/main" val="2101984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History</a:t>
            </a:r>
            <a:r>
              <a:rPr lang="en-US" baseline="0" dirty="0" smtClean="0"/>
              <a:t> tab will display a history of all of the commands you’ve executed during your </a:t>
            </a:r>
            <a:r>
              <a:rPr lang="en-US" baseline="0" dirty="0" err="1" smtClean="0"/>
              <a:t>Rstudio</a:t>
            </a:r>
            <a:r>
              <a:rPr lang="en-US" baseline="0" dirty="0" smtClean="0"/>
              <a:t> session.</a:t>
            </a:r>
            <a:endParaRPr lang="en-US" dirty="0" smtClean="0"/>
          </a:p>
          <a:p>
            <a:r>
              <a:rPr lang="en-US" dirty="0" smtClean="0"/>
              <a:t>The bottom</a:t>
            </a:r>
            <a:r>
              <a:rPr lang="en-US" baseline="0" dirty="0" smtClean="0"/>
              <a:t> right window is composed of 5 tabs which I will go into a little bit later in the presentation.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15</a:t>
            </a:fld>
            <a:endParaRPr lang="en-US"/>
          </a:p>
        </p:txBody>
      </p:sp>
    </p:spTree>
    <p:extLst>
      <p:ext uri="{BB962C8B-B14F-4D97-AF65-F5344CB8AC3E}">
        <p14:creationId xmlns:p14="http://schemas.microsoft.com/office/powerpoint/2010/main" val="415020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text editor</a:t>
            </a:r>
            <a:r>
              <a:rPr lang="en-US" baseline="0" dirty="0" smtClean="0"/>
              <a:t> window in </a:t>
            </a:r>
            <a:r>
              <a:rPr lang="en-US" baseline="0" dirty="0" err="1" smtClean="0"/>
              <a:t>Rstudio</a:t>
            </a:r>
            <a:r>
              <a:rPr lang="en-US" baseline="0" dirty="0" smtClean="0"/>
              <a:t> can be opened using 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16</a:t>
            </a:fld>
            <a:endParaRPr lang="en-US"/>
          </a:p>
        </p:txBody>
      </p:sp>
    </p:spTree>
    <p:extLst>
      <p:ext uri="{BB962C8B-B14F-4D97-AF65-F5344CB8AC3E}">
        <p14:creationId xmlns:p14="http://schemas.microsoft.com/office/powerpoint/2010/main" val="263317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17</a:t>
            </a:fld>
            <a:endParaRPr lang="en-US"/>
          </a:p>
        </p:txBody>
      </p:sp>
    </p:spTree>
    <p:extLst>
      <p:ext uri="{BB962C8B-B14F-4D97-AF65-F5344CB8AC3E}">
        <p14:creationId xmlns:p14="http://schemas.microsoft.com/office/powerpoint/2010/main" val="1945159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398095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85060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961592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616454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1383C-256B-47EC-A730-2BFE650D2081}" type="datetimeFigureOut">
              <a:rPr lang="en-US" smtClean="0"/>
              <a:t>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583941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A1383C-256B-47EC-A730-2BFE650D2081}" type="datetimeFigureOut">
              <a:rPr lang="en-US" smtClean="0"/>
              <a:t>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125108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1383C-256B-47EC-A730-2BFE650D2081}" type="datetimeFigureOut">
              <a:rPr lang="en-US" smtClean="0"/>
              <a:t>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596586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A1383C-256B-47EC-A730-2BFE650D2081}" type="datetimeFigureOut">
              <a:rPr lang="en-US" smtClean="0"/>
              <a:t>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366533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1383C-256B-47EC-A730-2BFE650D2081}" type="datetimeFigureOut">
              <a:rPr lang="en-US" smtClean="0"/>
              <a:t>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742406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01813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21096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A1383C-256B-47EC-A730-2BFE650D2081}" type="datetimeFigureOut">
              <a:rPr lang="en-US" smtClean="0"/>
              <a:t>2/9/2016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919629-74BB-41ED-BE27-34ED9856DE01}" type="slidenum">
              <a:rPr lang="en-US" smtClean="0"/>
              <a:t>‹#›</a:t>
            </a:fld>
            <a:endParaRPr lang="en-US"/>
          </a:p>
        </p:txBody>
      </p:sp>
    </p:spTree>
    <p:extLst>
      <p:ext uri="{BB962C8B-B14F-4D97-AF65-F5344CB8AC3E}">
        <p14:creationId xmlns:p14="http://schemas.microsoft.com/office/powerpoint/2010/main" val="42121784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Statistics for Soil Survey</a:t>
            </a:r>
            <a:endParaRPr lang="en-US" dirty="0"/>
          </a:p>
        </p:txBody>
      </p:sp>
      <p:sp>
        <p:nvSpPr>
          <p:cNvPr id="4" name="Subtitle 3"/>
          <p:cNvSpPr>
            <a:spLocks noGrp="1"/>
          </p:cNvSpPr>
          <p:nvPr>
            <p:ph type="subTitle" idx="1"/>
          </p:nvPr>
        </p:nvSpPr>
        <p:spPr/>
        <p:txBody>
          <a:bodyPr>
            <a:normAutofit/>
          </a:bodyPr>
          <a:lstStyle/>
          <a:p>
            <a:r>
              <a:rPr lang="en-US" sz="2800" dirty="0" smtClean="0"/>
              <a:t>March 2016</a:t>
            </a:r>
            <a:endParaRPr lang="en-US" sz="2800" baseline="30000" dirty="0" smtClean="0"/>
          </a:p>
        </p:txBody>
      </p:sp>
    </p:spTree>
    <p:extLst>
      <p:ext uri="{BB962C8B-B14F-4D97-AF65-F5344CB8AC3E}">
        <p14:creationId xmlns:p14="http://schemas.microsoft.com/office/powerpoint/2010/main" val="24431330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Assignment: </a:t>
            </a:r>
            <a:r>
              <a:rPr lang="en-US" dirty="0" err="1" smtClean="0"/>
              <a:t>RStudio</a:t>
            </a:r>
            <a:endParaRPr lang="en-US" dirty="0"/>
          </a:p>
        </p:txBody>
      </p:sp>
      <p:sp>
        <p:nvSpPr>
          <p:cNvPr id="3" name="Content Placeholder 2"/>
          <p:cNvSpPr>
            <a:spLocks noGrp="1"/>
          </p:cNvSpPr>
          <p:nvPr>
            <p:ph idx="1"/>
          </p:nvPr>
        </p:nvSpPr>
        <p:spPr/>
        <p:txBody>
          <a:bodyPr/>
          <a:lstStyle/>
          <a:p>
            <a:pPr marL="0" lvl="1" indent="0">
              <a:buNone/>
            </a:pPr>
            <a:r>
              <a:rPr lang="en-US" sz="2800" dirty="0" smtClean="0"/>
              <a:t>In the pre-course assignment, we had you:</a:t>
            </a:r>
          </a:p>
          <a:p>
            <a:pPr marL="576263" lvl="1" indent="-288925"/>
            <a:r>
              <a:rPr lang="en-US" sz="2800" dirty="0" smtClean="0"/>
              <a:t>Set your working directory and verify </a:t>
            </a:r>
            <a:r>
              <a:rPr lang="en-US" sz="2800" dirty="0" err="1" smtClean="0"/>
              <a:t>RStudio</a:t>
            </a:r>
            <a:r>
              <a:rPr lang="en-US" sz="2800" dirty="0" smtClean="0"/>
              <a:t> version</a:t>
            </a:r>
          </a:p>
          <a:p>
            <a:pPr marL="576263" lvl="1" indent="-288925"/>
            <a:r>
              <a:rPr lang="en-US" sz="2800" dirty="0" smtClean="0"/>
              <a:t>Install packages</a:t>
            </a:r>
          </a:p>
          <a:p>
            <a:pPr marL="576263" lvl="1" indent="-288925"/>
            <a:r>
              <a:rPr lang="en-US" sz="2800" dirty="0" smtClean="0"/>
              <a:t>Establish an open database connection (ODBC) </a:t>
            </a:r>
            <a:r>
              <a:rPr lang="en-US" sz="2800" dirty="0"/>
              <a:t>to </a:t>
            </a:r>
            <a:r>
              <a:rPr lang="en-US" sz="2800" dirty="0" smtClean="0"/>
              <a:t>NASIS</a:t>
            </a:r>
          </a:p>
          <a:p>
            <a:endParaRPr lang="en-US" dirty="0"/>
          </a:p>
        </p:txBody>
      </p:sp>
    </p:spTree>
    <p:extLst>
      <p:ext uri="{BB962C8B-B14F-4D97-AF65-F5344CB8AC3E}">
        <p14:creationId xmlns:p14="http://schemas.microsoft.com/office/powerpoint/2010/main" val="14023972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898" t="7428" r="9432" b="20289"/>
          <a:stretch/>
        </p:blipFill>
        <p:spPr bwMode="auto">
          <a:xfrm>
            <a:off x="2953475" y="1175251"/>
            <a:ext cx="6285050" cy="5168002"/>
          </a:xfrm>
          <a:prstGeom prst="rect">
            <a:avLst/>
          </a:prstGeom>
          <a:noFill/>
          <a:ln w="2857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1731412" y="1160529"/>
            <a:ext cx="1403432"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t>R Console: </a:t>
            </a:r>
          </a:p>
          <a:p>
            <a:r>
              <a:rPr lang="en-US" dirty="0"/>
              <a:t>R code is typed here when it is ready to be executed.</a:t>
            </a:r>
          </a:p>
        </p:txBody>
      </p:sp>
      <p:sp>
        <p:nvSpPr>
          <p:cNvPr id="6" name="TextBox 16"/>
          <p:cNvSpPr txBox="1"/>
          <p:nvPr/>
        </p:nvSpPr>
        <p:spPr>
          <a:xfrm>
            <a:off x="1731412" y="3059394"/>
            <a:ext cx="1395364"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t>R Editor: </a:t>
            </a:r>
          </a:p>
          <a:p>
            <a:r>
              <a:rPr lang="en-US" dirty="0"/>
              <a:t>R code is typed here when it is in the process of being edited (you can also use notepad, notepad ++, etc.).</a:t>
            </a:r>
          </a:p>
        </p:txBody>
      </p:sp>
      <p:sp>
        <p:nvSpPr>
          <p:cNvPr id="7" name="TextBox 27"/>
          <p:cNvSpPr txBox="1"/>
          <p:nvPr/>
        </p:nvSpPr>
        <p:spPr>
          <a:xfrm>
            <a:off x="9226363" y="1175251"/>
            <a:ext cx="1371599"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t>R Graphics: </a:t>
            </a:r>
          </a:p>
          <a:p>
            <a:r>
              <a:rPr lang="en-US" dirty="0"/>
              <a:t>Graphics are displayed in this window after plot() or another graphics function is executed in R Console. </a:t>
            </a:r>
          </a:p>
        </p:txBody>
      </p:sp>
      <p:sp>
        <p:nvSpPr>
          <p:cNvPr id="3" name="Title 2"/>
          <p:cNvSpPr>
            <a:spLocks noGrp="1"/>
          </p:cNvSpPr>
          <p:nvPr>
            <p:ph type="title"/>
          </p:nvPr>
        </p:nvSpPr>
        <p:spPr>
          <a:xfrm>
            <a:off x="838200" y="87275"/>
            <a:ext cx="10515600" cy="1325563"/>
          </a:xfrm>
        </p:spPr>
        <p:txBody>
          <a:bodyPr/>
          <a:lstStyle/>
          <a:p>
            <a:r>
              <a:rPr lang="en-US" dirty="0" smtClean="0"/>
              <a:t>Introduction to R</a:t>
            </a:r>
            <a:endParaRPr lang="en-US" dirty="0"/>
          </a:p>
        </p:txBody>
      </p:sp>
    </p:spTree>
    <p:extLst>
      <p:ext uri="{BB962C8B-B14F-4D97-AF65-F5344CB8AC3E}">
        <p14:creationId xmlns:p14="http://schemas.microsoft.com/office/powerpoint/2010/main" val="26235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5">
                                            <p:txEl>
                                              <p:pRg st="0" end="0"/>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5">
                                            <p:txEl>
                                              <p:pRg st="1" end="1"/>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endCondLst>
                                    <p:cond evt="onNext" delay="0">
                                      <p:tgtEl>
                                        <p:sldTgt/>
                                      </p:tgtEl>
                                    </p:cond>
                                  </p:endCondLst>
                                  <p:childTnLst>
                                    <p:set>
                                      <p:cBhvr override="childStyle">
                                        <p:cTn id="12" dur="indefinite"/>
                                        <p:tgtEl>
                                          <p:spTgt spid="6">
                                            <p:txEl>
                                              <p:pRg st="0" end="0"/>
                                            </p:txEl>
                                          </p:spTgt>
                                        </p:tgtEl>
                                        <p:attrNameLst>
                                          <p:attrName>style.fontWeight</p:attrName>
                                        </p:attrNameLst>
                                      </p:cBhvr>
                                      <p:to>
                                        <p:strVal val="bold"/>
                                      </p:to>
                                    </p:set>
                                  </p:childTnLst>
                                </p:cTn>
                              </p:par>
                              <p:par>
                                <p:cTn id="13" presetID="15" presetClass="emph" presetSubtype="0" nodeType="withEffect">
                                  <p:stCondLst>
                                    <p:cond delay="0"/>
                                  </p:stCondLst>
                                  <p:childTnLst>
                                    <p:set>
                                      <p:cBhvr override="childStyle">
                                        <p:cTn id="14" dur="2200"/>
                                        <p:tgtEl>
                                          <p:spTgt spid="6">
                                            <p:txEl>
                                              <p:pRg st="1" end="1"/>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endCondLst>
                                    <p:cond evt="onNext" delay="0">
                                      <p:tgtEl>
                                        <p:sldTgt/>
                                      </p:tgtEl>
                                    </p:cond>
                                  </p:endCondLst>
                                  <p:childTnLst>
                                    <p:set>
                                      <p:cBhvr override="childStyle">
                                        <p:cTn id="18" dur="indefinite"/>
                                        <p:tgtEl>
                                          <p:spTgt spid="7">
                                            <p:txEl>
                                              <p:pRg st="0" end="0"/>
                                            </p:txEl>
                                          </p:spTgt>
                                        </p:tgtEl>
                                        <p:attrNameLst>
                                          <p:attrName>style.fontWeight</p:attrName>
                                        </p:attrNameLst>
                                      </p:cBhvr>
                                      <p:to>
                                        <p:strVal val="bold"/>
                                      </p:to>
                                    </p:set>
                                  </p:childTnLst>
                                </p:cTn>
                              </p:par>
                              <p:par>
                                <p:cTn id="19" presetID="15" presetClass="emph" presetSubtype="0" nodeType="withEffect">
                                  <p:stCondLst>
                                    <p:cond delay="0"/>
                                  </p:stCondLst>
                                  <p:endCondLst>
                                    <p:cond evt="onNext" delay="0">
                                      <p:tgtEl>
                                        <p:sldTgt/>
                                      </p:tgtEl>
                                    </p:cond>
                                  </p:endCondLst>
                                  <p:childTnLst>
                                    <p:set>
                                      <p:cBhvr override="childStyle">
                                        <p:cTn id="20" dur="indefinite"/>
                                        <p:tgtEl>
                                          <p:spTgt spid="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8" name="Picture 7"/>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3039762" y="1655805"/>
            <a:ext cx="3337592" cy="45808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98248" y="1655805"/>
            <a:ext cx="2721038" cy="15563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98248" y="3227645"/>
            <a:ext cx="2721038" cy="300903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68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5" name="Picture 4"/>
          <p:cNvPicPr>
            <a:picLocks noChangeAspect="1"/>
          </p:cNvPicPr>
          <p:nvPr/>
        </p:nvPicPr>
        <p:blipFill>
          <a:blip r:embed="rId3"/>
          <a:stretch>
            <a:fillRect/>
          </a:stretch>
        </p:blipFill>
        <p:spPr>
          <a:xfrm>
            <a:off x="2953110" y="1175252"/>
            <a:ext cx="6285414" cy="5168002"/>
          </a:xfrm>
          <a:prstGeom prst="rect">
            <a:avLst/>
          </a:prstGeom>
        </p:spPr>
      </p:pic>
    </p:spTree>
    <p:extLst>
      <p:ext uri="{BB962C8B-B14F-4D97-AF65-F5344CB8AC3E}">
        <p14:creationId xmlns:p14="http://schemas.microsoft.com/office/powerpoint/2010/main" val="42265684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3111" y="1175251"/>
            <a:ext cx="6285414"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spTree>
    <p:extLst>
      <p:ext uri="{BB962C8B-B14F-4D97-AF65-F5344CB8AC3E}">
        <p14:creationId xmlns:p14="http://schemas.microsoft.com/office/powerpoint/2010/main" val="33477699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3" name="Picture 2"/>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6389077" y="3212123"/>
            <a:ext cx="2766646" cy="304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4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4" name="Picture 3"/>
          <p:cNvPicPr>
            <a:picLocks noChangeAspect="1"/>
          </p:cNvPicPr>
          <p:nvPr/>
        </p:nvPicPr>
        <p:blipFill rotWithShape="1">
          <a:blip r:embed="rId3"/>
          <a:srcRect l="33005" r="1" b="4489"/>
          <a:stretch/>
        </p:blipFill>
        <p:spPr>
          <a:xfrm>
            <a:off x="2953112" y="1175251"/>
            <a:ext cx="6285413" cy="5168002"/>
          </a:xfrm>
          <a:prstGeom prst="rect">
            <a:avLst/>
          </a:prstGeom>
        </p:spPr>
      </p:pic>
    </p:spTree>
    <p:extLst>
      <p:ext uri="{BB962C8B-B14F-4D97-AF65-F5344CB8AC3E}">
        <p14:creationId xmlns:p14="http://schemas.microsoft.com/office/powerpoint/2010/main" val="7465795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57176" y="1175252"/>
            <a:ext cx="6281349"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spTree>
    <p:extLst>
      <p:ext uri="{BB962C8B-B14F-4D97-AF65-F5344CB8AC3E}">
        <p14:creationId xmlns:p14="http://schemas.microsoft.com/office/powerpoint/2010/main" val="39040671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6" name="Picture 5"/>
          <p:cNvPicPr>
            <a:picLocks noChangeAspect="1"/>
          </p:cNvPicPr>
          <p:nvPr/>
        </p:nvPicPr>
        <p:blipFill>
          <a:blip r:embed="rId3"/>
          <a:stretch>
            <a:fillRect/>
          </a:stretch>
        </p:blipFill>
        <p:spPr>
          <a:xfrm>
            <a:off x="2957176" y="1175252"/>
            <a:ext cx="6281349" cy="5168001"/>
          </a:xfrm>
          <a:prstGeom prst="rect">
            <a:avLst/>
          </a:prstGeom>
        </p:spPr>
      </p:pic>
    </p:spTree>
    <p:extLst>
      <p:ext uri="{BB962C8B-B14F-4D97-AF65-F5344CB8AC3E}">
        <p14:creationId xmlns:p14="http://schemas.microsoft.com/office/powerpoint/2010/main" val="8641425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7175" y="1175251"/>
            <a:ext cx="6281348"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4" name="Picture 3"/>
          <p:cNvPicPr>
            <a:picLocks noChangeAspect="1"/>
          </p:cNvPicPr>
          <p:nvPr/>
        </p:nvPicPr>
        <p:blipFill>
          <a:blip r:embed="rId4"/>
          <a:stretch>
            <a:fillRect/>
          </a:stretch>
        </p:blipFill>
        <p:spPr>
          <a:xfrm>
            <a:off x="2957175" y="1175252"/>
            <a:ext cx="6281348" cy="5168001"/>
          </a:xfrm>
          <a:prstGeom prst="rect">
            <a:avLst/>
          </a:prstGeom>
        </p:spPr>
      </p:pic>
    </p:spTree>
    <p:extLst>
      <p:ext uri="{BB962C8B-B14F-4D97-AF65-F5344CB8AC3E}">
        <p14:creationId xmlns:p14="http://schemas.microsoft.com/office/powerpoint/2010/main" val="13163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Content Placeholder 2"/>
          <p:cNvSpPr>
            <a:spLocks noGrp="1"/>
          </p:cNvSpPr>
          <p:nvPr>
            <p:ph idx="1"/>
          </p:nvPr>
        </p:nvSpPr>
        <p:spPr/>
        <p:txBody>
          <a:bodyPr/>
          <a:lstStyle/>
          <a:p>
            <a:r>
              <a:rPr lang="en-US" dirty="0" smtClean="0"/>
              <a:t>Introductions</a:t>
            </a:r>
          </a:p>
          <a:p>
            <a:r>
              <a:rPr lang="en-US" dirty="0" smtClean="0"/>
              <a:t>Overview</a:t>
            </a:r>
          </a:p>
          <a:p>
            <a:r>
              <a:rPr lang="en-US" dirty="0" smtClean="0"/>
              <a:t>Objectives</a:t>
            </a:r>
            <a:endParaRPr lang="en-US" dirty="0"/>
          </a:p>
          <a:p>
            <a:r>
              <a:rPr lang="en-US" dirty="0" smtClean="0"/>
              <a:t>Pre-course assignment</a:t>
            </a:r>
          </a:p>
          <a:p>
            <a:pPr lvl="1"/>
            <a:r>
              <a:rPr lang="en-US" dirty="0" smtClean="0"/>
              <a:t>History of the NASIS database</a:t>
            </a:r>
          </a:p>
          <a:p>
            <a:pPr lvl="1"/>
            <a:r>
              <a:rPr lang="en-US" dirty="0" smtClean="0"/>
              <a:t>Introduction to R and R Studio</a:t>
            </a:r>
          </a:p>
          <a:p>
            <a:pPr lvl="1"/>
            <a:r>
              <a:rPr lang="en-US" dirty="0" smtClean="0"/>
              <a:t>Installing packages in R Studio</a:t>
            </a:r>
          </a:p>
          <a:p>
            <a:pPr lvl="1"/>
            <a:r>
              <a:rPr lang="en-US" dirty="0" smtClean="0"/>
              <a:t>Establishing an ODBC to NASIS</a:t>
            </a:r>
          </a:p>
          <a:p>
            <a:pPr lvl="1"/>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40995526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r>
              <a:rPr lang="en-US" dirty="0" smtClean="0"/>
              <a:t> - Objects</a:t>
            </a:r>
            <a:endParaRPr lang="en-US" dirty="0"/>
          </a:p>
        </p:txBody>
      </p:sp>
      <p:pic>
        <p:nvPicPr>
          <p:cNvPr id="7" name="Picture 6"/>
          <p:cNvPicPr>
            <a:picLocks noChangeAspect="1"/>
          </p:cNvPicPr>
          <p:nvPr/>
        </p:nvPicPr>
        <p:blipFill>
          <a:blip r:embed="rId4"/>
          <a:stretch>
            <a:fillRect/>
          </a:stretch>
        </p:blipFill>
        <p:spPr>
          <a:xfrm>
            <a:off x="2957175" y="1175251"/>
            <a:ext cx="6281348" cy="5168001"/>
          </a:xfrm>
          <a:prstGeom prst="rect">
            <a:avLst/>
          </a:prstGeom>
        </p:spPr>
      </p:pic>
      <p:sp>
        <p:nvSpPr>
          <p:cNvPr id="3" name="TextBox 2"/>
          <p:cNvSpPr txBox="1"/>
          <p:nvPr/>
        </p:nvSpPr>
        <p:spPr>
          <a:xfrm>
            <a:off x="3842952" y="2553630"/>
            <a:ext cx="2014151" cy="646331"/>
          </a:xfrm>
          <a:prstGeom prst="rect">
            <a:avLst/>
          </a:prstGeom>
          <a:noFill/>
        </p:spPr>
        <p:txBody>
          <a:bodyPr wrap="square" rtlCol="0">
            <a:spAutoFit/>
          </a:bodyPr>
          <a:lstStyle/>
          <a:p>
            <a:r>
              <a:rPr lang="en-US" dirty="0" smtClean="0"/>
              <a:t>object &lt;- function</a:t>
            </a:r>
          </a:p>
          <a:p>
            <a:r>
              <a:rPr lang="en-US" dirty="0" smtClean="0"/>
              <a:t>object = function</a:t>
            </a:r>
            <a:endParaRPr lang="en-US" dirty="0"/>
          </a:p>
        </p:txBody>
      </p:sp>
    </p:spTree>
    <p:extLst>
      <p:ext uri="{BB962C8B-B14F-4D97-AF65-F5344CB8AC3E}">
        <p14:creationId xmlns:p14="http://schemas.microsoft.com/office/powerpoint/2010/main" val="22364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3" name="Picture 2"/>
          <p:cNvPicPr>
            <a:picLocks noChangeAspect="1"/>
          </p:cNvPicPr>
          <p:nvPr/>
        </p:nvPicPr>
        <p:blipFill>
          <a:blip r:embed="rId4"/>
          <a:stretch>
            <a:fillRect/>
          </a:stretch>
        </p:blipFill>
        <p:spPr>
          <a:xfrm>
            <a:off x="2957175" y="1175249"/>
            <a:ext cx="6281348" cy="5168002"/>
          </a:xfrm>
          <a:prstGeom prst="rect">
            <a:avLst/>
          </a:prstGeom>
          <a:ln>
            <a:noFill/>
          </a:ln>
        </p:spPr>
      </p:pic>
    </p:spTree>
    <p:extLst>
      <p:ext uri="{BB962C8B-B14F-4D97-AF65-F5344CB8AC3E}">
        <p14:creationId xmlns:p14="http://schemas.microsoft.com/office/powerpoint/2010/main" val="23025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957175" y="1175250"/>
            <a:ext cx="6281348" cy="5168002"/>
          </a:xfrm>
          <a:prstGeom prst="rect">
            <a:avLst/>
          </a:prstGeom>
        </p:spPr>
      </p:pic>
      <p:pic>
        <p:nvPicPr>
          <p:cNvPr id="6" name="Picture 5"/>
          <p:cNvPicPr>
            <a:picLocks noChangeAspect="1"/>
          </p:cNvPicPr>
          <p:nvPr/>
        </p:nvPicPr>
        <p:blipFill>
          <a:blip r:embed="rId4"/>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5" name="Picture 4"/>
          <p:cNvPicPr>
            <a:picLocks noChangeAspect="1"/>
          </p:cNvPicPr>
          <p:nvPr/>
        </p:nvPicPr>
        <p:blipFill>
          <a:blip r:embed="rId5"/>
          <a:stretch>
            <a:fillRect/>
          </a:stretch>
        </p:blipFill>
        <p:spPr>
          <a:xfrm>
            <a:off x="2955326" y="1175249"/>
            <a:ext cx="6281348" cy="5168002"/>
          </a:xfrm>
          <a:prstGeom prst="rect">
            <a:avLst/>
          </a:prstGeom>
        </p:spPr>
      </p:pic>
    </p:spTree>
    <p:extLst>
      <p:ext uri="{BB962C8B-B14F-4D97-AF65-F5344CB8AC3E}">
        <p14:creationId xmlns:p14="http://schemas.microsoft.com/office/powerpoint/2010/main" val="66324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r>
              <a:rPr lang="en-US" dirty="0" smtClean="0"/>
              <a:t> – Installing Packages</a:t>
            </a:r>
            <a:endParaRPr lang="en-US" dirty="0"/>
          </a:p>
        </p:txBody>
      </p:sp>
      <p:grpSp>
        <p:nvGrpSpPr>
          <p:cNvPr id="7" name="Group 6"/>
          <p:cNvGrpSpPr/>
          <p:nvPr/>
        </p:nvGrpSpPr>
        <p:grpSpPr>
          <a:xfrm>
            <a:off x="2957175" y="1175249"/>
            <a:ext cx="6281348" cy="5168002"/>
            <a:chOff x="1293838" y="881424"/>
            <a:chExt cx="6281348" cy="5168002"/>
          </a:xfrm>
        </p:grpSpPr>
        <p:pic>
          <p:nvPicPr>
            <p:cNvPr id="8" name="Picture 7"/>
            <p:cNvPicPr>
              <a:picLocks noChangeAspect="1"/>
            </p:cNvPicPr>
            <p:nvPr/>
          </p:nvPicPr>
          <p:blipFill>
            <a:blip r:embed="rId3"/>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pic>
        <p:nvPicPr>
          <p:cNvPr id="5" name="Picture 4"/>
          <p:cNvPicPr>
            <a:picLocks noChangeAspect="1"/>
          </p:cNvPicPr>
          <p:nvPr/>
        </p:nvPicPr>
        <p:blipFill>
          <a:blip r:embed="rId4"/>
          <a:stretch>
            <a:fillRect/>
          </a:stretch>
        </p:blipFill>
        <p:spPr>
          <a:xfrm>
            <a:off x="2957175" y="1175249"/>
            <a:ext cx="6281348" cy="5168002"/>
          </a:xfrm>
          <a:prstGeom prst="rect">
            <a:avLst/>
          </a:prstGeom>
        </p:spPr>
      </p:pic>
    </p:spTree>
    <p:extLst>
      <p:ext uri="{BB962C8B-B14F-4D97-AF65-F5344CB8AC3E}">
        <p14:creationId xmlns:p14="http://schemas.microsoft.com/office/powerpoint/2010/main" val="28886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r>
              <a:rPr lang="en-US" dirty="0" smtClean="0"/>
              <a:t> – Installing Packages</a:t>
            </a:r>
            <a:endParaRPr lang="en-US" dirty="0"/>
          </a:p>
        </p:txBody>
      </p:sp>
      <p:grpSp>
        <p:nvGrpSpPr>
          <p:cNvPr id="7" name="Group 6"/>
          <p:cNvGrpSpPr/>
          <p:nvPr/>
        </p:nvGrpSpPr>
        <p:grpSpPr>
          <a:xfrm>
            <a:off x="3065418" y="5109666"/>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grpSp>
        <p:nvGrpSpPr>
          <p:cNvPr id="6" name="Group 5"/>
          <p:cNvGrpSpPr/>
          <p:nvPr/>
        </p:nvGrpSpPr>
        <p:grpSpPr>
          <a:xfrm>
            <a:off x="2955326"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a:srcRect l="32047" t="35352" r="31900" b="31599"/>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a:srcRect t="99115"/>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a:srcRect l="1627" t="66136" r="47422" b="2532"/>
          <a:stretch/>
        </p:blipFill>
        <p:spPr>
          <a:xfrm>
            <a:off x="3057525" y="4593138"/>
            <a:ext cx="3200400" cy="1619250"/>
          </a:xfrm>
          <a:prstGeom prst="rect">
            <a:avLst/>
          </a:prstGeom>
        </p:spPr>
      </p:pic>
    </p:spTree>
    <p:extLst>
      <p:ext uri="{BB962C8B-B14F-4D97-AF65-F5344CB8AC3E}">
        <p14:creationId xmlns:p14="http://schemas.microsoft.com/office/powerpoint/2010/main" val="249093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r>
              <a:rPr lang="en-US" dirty="0" smtClean="0"/>
              <a:t> – Installing Packages</a:t>
            </a:r>
            <a:endParaRPr lang="en-US" dirty="0"/>
          </a:p>
        </p:txBody>
      </p:sp>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823845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Assignment: </a:t>
            </a:r>
            <a:br>
              <a:rPr lang="en-US" dirty="0" smtClean="0"/>
            </a:br>
            <a:r>
              <a:rPr lang="en-US" dirty="0" smtClean="0"/>
              <a:t>Open Database Connection (ODBC) to NASIS</a:t>
            </a:r>
            <a:endParaRPr lang="en-US" dirty="0"/>
          </a:p>
        </p:txBody>
      </p:sp>
      <p:sp>
        <p:nvSpPr>
          <p:cNvPr id="3" name="Content Placeholder 2"/>
          <p:cNvSpPr>
            <a:spLocks noGrp="1"/>
          </p:cNvSpPr>
          <p:nvPr>
            <p:ph idx="1"/>
          </p:nvPr>
        </p:nvSpPr>
        <p:spPr>
          <a:xfrm>
            <a:off x="838200" y="1825624"/>
            <a:ext cx="10147126" cy="4625280"/>
          </a:xfrm>
        </p:spPr>
        <p:txBody>
          <a:bodyPr>
            <a:normAutofit/>
          </a:bodyPr>
          <a:lstStyle/>
          <a:p>
            <a:r>
              <a:rPr lang="en-US" sz="2600" dirty="0" smtClean="0"/>
              <a:t>Links a local NASIS database to R so that </a:t>
            </a:r>
            <a:r>
              <a:rPr lang="en-US" sz="2600" dirty="0" err="1" smtClean="0"/>
              <a:t>pedon</a:t>
            </a:r>
            <a:r>
              <a:rPr lang="en-US" sz="2600" dirty="0" smtClean="0"/>
              <a:t> and DMU records can be queried with the </a:t>
            </a:r>
            <a:r>
              <a:rPr lang="en-US" sz="2600" dirty="0" err="1" smtClean="0"/>
              <a:t>soilDB</a:t>
            </a:r>
            <a:r>
              <a:rPr lang="en-US" sz="2600" dirty="0" smtClean="0"/>
              <a:t> package in </a:t>
            </a:r>
            <a:r>
              <a:rPr lang="en-US" sz="2600" dirty="0" err="1" smtClean="0"/>
              <a:t>RStudio</a:t>
            </a:r>
            <a:r>
              <a:rPr lang="en-US" sz="2600" dirty="0" smtClean="0"/>
              <a:t>.</a:t>
            </a:r>
            <a:endParaRPr lang="en-US" sz="2600" dirty="0"/>
          </a:p>
          <a:p>
            <a:r>
              <a:rPr lang="en-US" sz="2600" dirty="0" smtClean="0"/>
              <a:t>Only needs to be done once on your machine. </a:t>
            </a:r>
          </a:p>
          <a:p>
            <a:r>
              <a:rPr lang="en-US" sz="2600" dirty="0" smtClean="0"/>
              <a:t>Suggested NASIS queries to run:</a:t>
            </a:r>
          </a:p>
          <a:p>
            <a:pPr lvl="1"/>
            <a:r>
              <a:rPr lang="en-US" sz="2200" i="1" dirty="0"/>
              <a:t>Pangaea query POINT - Pedon/Site/Transect by Current Taxon Name. </a:t>
            </a:r>
            <a:r>
              <a:rPr lang="en-US" sz="2200" i="1" dirty="0" smtClean="0"/>
              <a:t>                     </a:t>
            </a:r>
            <a:r>
              <a:rPr lang="en-US" sz="1100" dirty="0" smtClean="0"/>
              <a:t>This </a:t>
            </a:r>
            <a:r>
              <a:rPr lang="en-US" sz="1100" dirty="0"/>
              <a:t>accepts a Taxon Name, for example, Gauley.</a:t>
            </a:r>
          </a:p>
          <a:p>
            <a:pPr lvl="1"/>
            <a:r>
              <a:rPr lang="en-US" sz="2200" i="1" dirty="0"/>
              <a:t>Pangea query POINT - Pedon/Site by Correlated Name. </a:t>
            </a:r>
            <a:endParaRPr lang="en-US" sz="2200" dirty="0"/>
          </a:p>
          <a:p>
            <a:pPr lvl="1"/>
            <a:r>
              <a:rPr lang="en-US" sz="2200" i="1" dirty="0"/>
              <a:t>Pangea query POINT - Pedon/Site/Transects by User Pedon ID (2100 Max). </a:t>
            </a:r>
            <a:r>
              <a:rPr lang="en-US" sz="2200" i="1" dirty="0" smtClean="0"/>
              <a:t>            </a:t>
            </a:r>
            <a:r>
              <a:rPr lang="en-US" sz="1100" dirty="0" smtClean="0"/>
              <a:t>This </a:t>
            </a:r>
            <a:r>
              <a:rPr lang="en-US" sz="1100" dirty="0"/>
              <a:t>accepts a comma delimited list, for example, 95IL151005E, 94IL153001, 95IL153001, 92IL163017.</a:t>
            </a:r>
          </a:p>
          <a:p>
            <a:pPr lvl="1"/>
            <a:r>
              <a:rPr lang="en-US" sz="2200" i="1" dirty="0"/>
              <a:t>Pangea query POINT - Pedon/Site/Transects by Pedon Rec ID (2100 Max). </a:t>
            </a:r>
            <a:r>
              <a:rPr lang="en-US" sz="2200" i="1" dirty="0" smtClean="0"/>
              <a:t>              </a:t>
            </a:r>
            <a:r>
              <a:rPr lang="en-US" sz="1100" dirty="0" smtClean="0"/>
              <a:t>This </a:t>
            </a:r>
            <a:r>
              <a:rPr lang="en-US" sz="1100" dirty="0"/>
              <a:t>accepts a comma delimited list, for example, 44249, 175077, 101806, 44411.</a:t>
            </a:r>
          </a:p>
          <a:p>
            <a:pPr lvl="1"/>
            <a:r>
              <a:rPr lang="en-US" sz="2200" i="1" dirty="0"/>
              <a:t>Pangea query POINT - </a:t>
            </a:r>
            <a:r>
              <a:rPr lang="en-US" sz="2200" i="1" dirty="0" err="1"/>
              <a:t>PedonHorizon</a:t>
            </a:r>
            <a:r>
              <a:rPr lang="en-US" sz="2200" i="1" dirty="0"/>
              <a:t>/Site/Transect by </a:t>
            </a:r>
            <a:r>
              <a:rPr lang="en-US" sz="2200" i="1" dirty="0" err="1"/>
              <a:t>HorizonRecID</a:t>
            </a:r>
            <a:r>
              <a:rPr lang="en-US" sz="2200" i="1" dirty="0"/>
              <a:t> (2100 Max). </a:t>
            </a:r>
            <a:r>
              <a:rPr lang="en-US" sz="1100" dirty="0"/>
              <a:t>This accepts a comma delimited list, for example, 210618, 210619, 853291, 208951.</a:t>
            </a:r>
          </a:p>
          <a:p>
            <a:pPr lvl="1"/>
            <a:endParaRPr lang="en-US" dirty="0"/>
          </a:p>
        </p:txBody>
      </p:sp>
    </p:spTree>
    <p:extLst>
      <p:ext uri="{BB962C8B-B14F-4D97-AF65-F5344CB8AC3E}">
        <p14:creationId xmlns:p14="http://schemas.microsoft.com/office/powerpoint/2010/main" val="35857586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idx="1"/>
          </p:nvPr>
        </p:nvSpPr>
        <p:spPr/>
        <p:txBody>
          <a:bodyPr/>
          <a:lstStyle/>
          <a:p>
            <a:pPr marL="0" indent="0">
              <a:buNone/>
            </a:pPr>
            <a:r>
              <a:rPr lang="en-US" dirty="0" smtClean="0"/>
              <a:t>Name</a:t>
            </a:r>
          </a:p>
          <a:p>
            <a:pPr marL="0" indent="0">
              <a:buNone/>
            </a:pPr>
            <a:r>
              <a:rPr lang="en-US" dirty="0" smtClean="0"/>
              <a:t>Job Title</a:t>
            </a:r>
          </a:p>
          <a:p>
            <a:pPr marL="0" indent="0">
              <a:buNone/>
            </a:pPr>
            <a:r>
              <a:rPr lang="en-US" dirty="0" smtClean="0"/>
              <a:t>Location</a:t>
            </a:r>
          </a:p>
          <a:p>
            <a:pPr marL="0" indent="0">
              <a:buNone/>
            </a:pPr>
            <a:r>
              <a:rPr lang="en-US" dirty="0" smtClean="0"/>
              <a:t>What you would like to get out of this course</a:t>
            </a:r>
          </a:p>
        </p:txBody>
      </p:sp>
    </p:spTree>
    <p:extLst>
      <p:ext uri="{BB962C8B-B14F-4D97-AF65-F5344CB8AC3E}">
        <p14:creationId xmlns:p14="http://schemas.microsoft.com/office/powerpoint/2010/main" val="3561385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Why Is This Training Needed?</a:t>
            </a:r>
            <a:endParaRPr lang="en-US" dirty="0"/>
          </a:p>
        </p:txBody>
      </p:sp>
      <p:sp>
        <p:nvSpPr>
          <p:cNvPr id="3" name="Content Placeholder 2"/>
          <p:cNvSpPr>
            <a:spLocks noGrp="1"/>
          </p:cNvSpPr>
          <p:nvPr>
            <p:ph idx="1"/>
          </p:nvPr>
        </p:nvSpPr>
        <p:spPr>
          <a:xfrm>
            <a:off x="838199" y="1825625"/>
            <a:ext cx="10515601" cy="4351338"/>
          </a:xfrm>
        </p:spPr>
        <p:txBody>
          <a:bodyPr>
            <a:noAutofit/>
          </a:bodyPr>
          <a:lstStyle/>
          <a:p>
            <a:pPr marL="628650" lvl="3" indent="-285750">
              <a:spcBef>
                <a:spcPts val="750"/>
              </a:spcBef>
            </a:pPr>
            <a:r>
              <a:rPr lang="en-US" sz="2500" dirty="0" smtClean="0"/>
              <a:t>Long </a:t>
            </a:r>
            <a:r>
              <a:rPr lang="en-US" sz="2500" dirty="0"/>
              <a:t>standing goal of the </a:t>
            </a:r>
            <a:r>
              <a:rPr lang="en-US" sz="2500" dirty="0" smtClean="0"/>
              <a:t>Soil Science Division </a:t>
            </a:r>
            <a:r>
              <a:rPr lang="en-US" sz="2500" dirty="0"/>
              <a:t>to have a course in </a:t>
            </a:r>
            <a:r>
              <a:rPr lang="en-US" sz="2500" dirty="0" smtClean="0"/>
              <a:t>statistics</a:t>
            </a:r>
          </a:p>
          <a:p>
            <a:pPr marL="628650" lvl="3" indent="-285750">
              <a:spcBef>
                <a:spcPts val="750"/>
              </a:spcBef>
            </a:pPr>
            <a:r>
              <a:rPr lang="en-US" sz="2500" dirty="0"/>
              <a:t>Opportunities to learn </a:t>
            </a:r>
            <a:r>
              <a:rPr lang="en-US" sz="2500" dirty="0" smtClean="0"/>
              <a:t>these techniques are limited, especially </a:t>
            </a:r>
            <a:r>
              <a:rPr lang="en-US" sz="2500" dirty="0"/>
              <a:t>at the undergraduate </a:t>
            </a:r>
            <a:r>
              <a:rPr lang="en-US" sz="2500" dirty="0" smtClean="0"/>
              <a:t>level</a:t>
            </a:r>
            <a:endParaRPr lang="en-US" sz="2500" dirty="0"/>
          </a:p>
          <a:p>
            <a:pPr marL="628650" lvl="3" indent="-285750">
              <a:spcBef>
                <a:spcPts val="750"/>
              </a:spcBef>
            </a:pPr>
            <a:r>
              <a:rPr lang="en-US" sz="2500" dirty="0" smtClean="0"/>
              <a:t>Consistent methodology (data </a:t>
            </a:r>
            <a:r>
              <a:rPr lang="en-US" sz="2500" dirty="0"/>
              <a:t>analysis, data population, sampling design</a:t>
            </a:r>
            <a:r>
              <a:rPr lang="en-US" sz="2500" dirty="0" smtClean="0"/>
              <a:t>, etc.)</a:t>
            </a:r>
            <a:endParaRPr lang="en-US" sz="2500" dirty="0"/>
          </a:p>
          <a:p>
            <a:pPr marL="631825" lvl="3" indent="-288925">
              <a:spcBef>
                <a:spcPts val="750"/>
              </a:spcBef>
            </a:pPr>
            <a:r>
              <a:rPr lang="en-US" sz="2500" dirty="0" smtClean="0"/>
              <a:t>There is continually a greater need to use these techniques:</a:t>
            </a:r>
          </a:p>
          <a:p>
            <a:pPr marL="1089025" lvl="4" indent="-288925">
              <a:spcBef>
                <a:spcPts val="750"/>
              </a:spcBef>
            </a:pPr>
            <a:r>
              <a:rPr lang="en-US" sz="2500" dirty="0"/>
              <a:t>Mapping of unmapped federal lands via digital soil mapping techniques</a:t>
            </a:r>
          </a:p>
          <a:p>
            <a:pPr marL="1089025" lvl="4" indent="-288925">
              <a:spcBef>
                <a:spcPts val="750"/>
              </a:spcBef>
            </a:pPr>
            <a:r>
              <a:rPr lang="en-US" sz="2500" dirty="0" smtClean="0"/>
              <a:t>Ecological Sites</a:t>
            </a:r>
          </a:p>
          <a:p>
            <a:pPr marL="1089025" lvl="4" indent="-288925">
              <a:spcBef>
                <a:spcPts val="750"/>
              </a:spcBef>
            </a:pPr>
            <a:r>
              <a:rPr lang="en-US" sz="2500" dirty="0" smtClean="0"/>
              <a:t>Soil survey refinement (disaggregation) </a:t>
            </a:r>
          </a:p>
          <a:p>
            <a:pPr marL="800100" lvl="4" indent="0">
              <a:spcBef>
                <a:spcPts val="750"/>
              </a:spcBef>
              <a:buNone/>
            </a:pPr>
            <a:endParaRPr lang="en-US" sz="2500" dirty="0"/>
          </a:p>
        </p:txBody>
      </p:sp>
    </p:spTree>
    <p:extLst>
      <p:ext uri="{BB962C8B-B14F-4D97-AF65-F5344CB8AC3E}">
        <p14:creationId xmlns:p14="http://schemas.microsoft.com/office/powerpoint/2010/main" val="30641157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Week 1 (online)</a:t>
            </a:r>
            <a:endParaRPr lang="en-US" dirty="0"/>
          </a:p>
        </p:txBody>
      </p:sp>
      <p:sp>
        <p:nvSpPr>
          <p:cNvPr id="3" name="Content Placeholder 2"/>
          <p:cNvSpPr>
            <a:spLocks noGrp="1"/>
          </p:cNvSpPr>
          <p:nvPr>
            <p:ph idx="1"/>
          </p:nvPr>
        </p:nvSpPr>
        <p:spPr>
          <a:xfrm>
            <a:off x="838200" y="1690688"/>
            <a:ext cx="5257800" cy="4531632"/>
          </a:xfrm>
        </p:spPr>
        <p:txBody>
          <a:bodyPr>
            <a:normAutofit lnSpcReduction="10000"/>
          </a:bodyPr>
          <a:lstStyle/>
          <a:p>
            <a:pPr marL="0" indent="0">
              <a:lnSpc>
                <a:spcPct val="110000"/>
              </a:lnSpc>
              <a:spcBef>
                <a:spcPts val="0"/>
              </a:spcBef>
              <a:spcAft>
                <a:spcPts val="600"/>
              </a:spcAft>
              <a:buNone/>
            </a:pPr>
            <a:r>
              <a:rPr lang="en-US" b="1" u="sng" dirty="0" smtClean="0"/>
              <a:t>Day 1</a:t>
            </a:r>
          </a:p>
          <a:p>
            <a:pPr marL="0" indent="0">
              <a:lnSpc>
                <a:spcPct val="110000"/>
              </a:lnSpc>
              <a:spcBef>
                <a:spcPts val="0"/>
              </a:spcBef>
              <a:buNone/>
            </a:pPr>
            <a:r>
              <a:rPr lang="en-US" sz="2600" dirty="0" smtClean="0"/>
              <a:t>Introduction</a:t>
            </a:r>
          </a:p>
          <a:p>
            <a:pPr marL="0" indent="0">
              <a:lnSpc>
                <a:spcPct val="110000"/>
              </a:lnSpc>
              <a:spcBef>
                <a:spcPts val="0"/>
              </a:spcBef>
              <a:buNone/>
            </a:pPr>
            <a:r>
              <a:rPr lang="en-US" sz="2600" dirty="0" smtClean="0"/>
              <a:t>Pre-course Assignment </a:t>
            </a:r>
          </a:p>
          <a:p>
            <a:pPr marL="0" indent="0">
              <a:lnSpc>
                <a:spcPct val="110000"/>
              </a:lnSpc>
              <a:spcBef>
                <a:spcPts val="0"/>
              </a:spcBef>
              <a:buNone/>
            </a:pPr>
            <a:r>
              <a:rPr lang="en-US" sz="2600" dirty="0" smtClean="0"/>
              <a:t>Data We Use</a:t>
            </a:r>
          </a:p>
          <a:p>
            <a:pPr marL="0" indent="0">
              <a:lnSpc>
                <a:spcPct val="110000"/>
              </a:lnSpc>
              <a:spcBef>
                <a:spcPts val="1200"/>
              </a:spcBef>
              <a:buNone/>
            </a:pPr>
            <a:r>
              <a:rPr lang="en-US" b="1" u="sng" dirty="0" smtClean="0"/>
              <a:t>Day 2</a:t>
            </a:r>
          </a:p>
          <a:p>
            <a:pPr marL="0" indent="0">
              <a:lnSpc>
                <a:spcPct val="110000"/>
              </a:lnSpc>
              <a:spcBef>
                <a:spcPts val="0"/>
              </a:spcBef>
              <a:buNone/>
            </a:pPr>
            <a:r>
              <a:rPr lang="en-US" sz="2600" dirty="0" smtClean="0"/>
              <a:t>Sampling Design</a:t>
            </a:r>
          </a:p>
          <a:p>
            <a:pPr marL="0" indent="0">
              <a:lnSpc>
                <a:spcPct val="110000"/>
              </a:lnSpc>
              <a:spcBef>
                <a:spcPts val="0"/>
              </a:spcBef>
              <a:buNone/>
            </a:pPr>
            <a:r>
              <a:rPr lang="en-US" sz="2600" dirty="0" smtClean="0"/>
              <a:t>Exploratory Data Analysis</a:t>
            </a:r>
          </a:p>
          <a:p>
            <a:pPr marL="0" indent="0">
              <a:lnSpc>
                <a:spcPct val="110000"/>
              </a:lnSpc>
              <a:spcBef>
                <a:spcPts val="1200"/>
              </a:spcBef>
              <a:buNone/>
            </a:pPr>
            <a:r>
              <a:rPr lang="en-US" b="1" u="sng" dirty="0" smtClean="0"/>
              <a:t>Day 3</a:t>
            </a:r>
          </a:p>
          <a:p>
            <a:pPr marL="0" indent="0">
              <a:lnSpc>
                <a:spcPct val="110000"/>
              </a:lnSpc>
              <a:spcBef>
                <a:spcPts val="0"/>
              </a:spcBef>
              <a:buNone/>
            </a:pPr>
            <a:r>
              <a:rPr lang="en-US" sz="2600" dirty="0"/>
              <a:t>Exploratory Data Analysis</a:t>
            </a:r>
          </a:p>
          <a:p>
            <a:pPr marL="0" indent="0">
              <a:lnSpc>
                <a:spcPct val="110000"/>
              </a:lnSpc>
              <a:spcBef>
                <a:spcPts val="0"/>
              </a:spcBef>
              <a:buNone/>
            </a:pPr>
            <a:r>
              <a:rPr lang="en-US" sz="2600" dirty="0" smtClean="0"/>
              <a:t>Clustering and Ordination</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1929179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Week 2 (NSSC)</a:t>
            </a:r>
            <a:endParaRPr lang="en-US" dirty="0"/>
          </a:p>
        </p:txBody>
      </p:sp>
      <p:sp>
        <p:nvSpPr>
          <p:cNvPr id="3" name="Content Placeholder 2"/>
          <p:cNvSpPr>
            <a:spLocks noGrp="1"/>
          </p:cNvSpPr>
          <p:nvPr>
            <p:ph idx="1"/>
          </p:nvPr>
        </p:nvSpPr>
        <p:spPr>
          <a:xfrm>
            <a:off x="838200" y="1690688"/>
            <a:ext cx="5257800" cy="4531632"/>
          </a:xfrm>
        </p:spPr>
        <p:txBody>
          <a:bodyPr>
            <a:normAutofit lnSpcReduction="10000"/>
          </a:bodyPr>
          <a:lstStyle/>
          <a:p>
            <a:pPr marL="0" indent="0">
              <a:lnSpc>
                <a:spcPct val="110000"/>
              </a:lnSpc>
              <a:spcBef>
                <a:spcPts val="0"/>
              </a:spcBef>
              <a:spcAft>
                <a:spcPts val="600"/>
              </a:spcAft>
              <a:buNone/>
            </a:pPr>
            <a:r>
              <a:rPr lang="en-US" b="1" u="sng" dirty="0" smtClean="0"/>
              <a:t>Day 4</a:t>
            </a:r>
          </a:p>
          <a:p>
            <a:pPr marL="0" indent="0">
              <a:lnSpc>
                <a:spcPct val="110000"/>
              </a:lnSpc>
              <a:spcBef>
                <a:spcPts val="0"/>
              </a:spcBef>
              <a:buNone/>
            </a:pPr>
            <a:r>
              <a:rPr lang="en-US" sz="2600" dirty="0" smtClean="0"/>
              <a:t>Week 1 Review</a:t>
            </a:r>
          </a:p>
          <a:p>
            <a:pPr marL="0" indent="0">
              <a:lnSpc>
                <a:spcPct val="110000"/>
              </a:lnSpc>
              <a:spcBef>
                <a:spcPts val="0"/>
              </a:spcBef>
              <a:buNone/>
            </a:pPr>
            <a:r>
              <a:rPr lang="en-US" sz="2600" dirty="0" smtClean="0"/>
              <a:t>Linear Regression</a:t>
            </a:r>
          </a:p>
          <a:p>
            <a:pPr marL="0" indent="0">
              <a:lnSpc>
                <a:spcPct val="110000"/>
              </a:lnSpc>
              <a:spcBef>
                <a:spcPts val="0"/>
              </a:spcBef>
              <a:buNone/>
            </a:pPr>
            <a:r>
              <a:rPr lang="en-US" sz="2600" dirty="0" smtClean="0"/>
              <a:t>Logistic Regression</a:t>
            </a:r>
          </a:p>
          <a:p>
            <a:pPr marL="0" indent="0">
              <a:lnSpc>
                <a:spcPct val="110000"/>
              </a:lnSpc>
              <a:spcBef>
                <a:spcPts val="1200"/>
              </a:spcBef>
              <a:buNone/>
            </a:pPr>
            <a:r>
              <a:rPr lang="en-US" b="1" u="sng" dirty="0" smtClean="0"/>
              <a:t>Day 5</a:t>
            </a:r>
          </a:p>
          <a:p>
            <a:pPr marL="0" indent="0">
              <a:lnSpc>
                <a:spcPct val="110000"/>
              </a:lnSpc>
              <a:spcBef>
                <a:spcPts val="0"/>
              </a:spcBef>
              <a:buNone/>
            </a:pPr>
            <a:r>
              <a:rPr lang="en-US" sz="2600" dirty="0" smtClean="0"/>
              <a:t>Tree Models</a:t>
            </a:r>
          </a:p>
          <a:p>
            <a:pPr marL="0" indent="0">
              <a:lnSpc>
                <a:spcPct val="110000"/>
              </a:lnSpc>
              <a:spcBef>
                <a:spcPts val="0"/>
              </a:spcBef>
              <a:buNone/>
            </a:pPr>
            <a:r>
              <a:rPr lang="en-US" sz="2600" dirty="0" smtClean="0"/>
              <a:t>Validation and Uncertainty</a:t>
            </a:r>
          </a:p>
          <a:p>
            <a:pPr marL="0" indent="0">
              <a:lnSpc>
                <a:spcPct val="110000"/>
              </a:lnSpc>
              <a:spcBef>
                <a:spcPts val="1200"/>
              </a:spcBef>
              <a:buNone/>
            </a:pPr>
            <a:r>
              <a:rPr lang="en-US" b="1" u="sng" dirty="0" smtClean="0"/>
              <a:t>Day 6</a:t>
            </a:r>
          </a:p>
          <a:p>
            <a:pPr marL="0" indent="0">
              <a:lnSpc>
                <a:spcPct val="110000"/>
              </a:lnSpc>
              <a:spcBef>
                <a:spcPts val="0"/>
              </a:spcBef>
              <a:buNone/>
            </a:pPr>
            <a:r>
              <a:rPr lang="en-US" sz="2600" dirty="0" smtClean="0"/>
              <a:t>Course Review</a:t>
            </a:r>
            <a:endParaRPr lang="en-US" sz="2600" dirty="0"/>
          </a:p>
          <a:p>
            <a:pPr marL="0" indent="0">
              <a:lnSpc>
                <a:spcPct val="110000"/>
              </a:lnSpc>
              <a:spcBef>
                <a:spcPts val="0"/>
              </a:spcBef>
              <a:buNone/>
            </a:pPr>
            <a:r>
              <a:rPr lang="en-US" sz="2600" dirty="0" smtClean="0"/>
              <a:t>Final Project</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27097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pPr lvl="0"/>
            <a:r>
              <a:rPr lang="en-US" dirty="0" smtClean="0"/>
              <a:t>Develop </a:t>
            </a:r>
            <a:r>
              <a:rPr lang="en-US" dirty="0"/>
              <a:t>solutions to investigate soil survey correlation problems and update activities.</a:t>
            </a:r>
          </a:p>
          <a:p>
            <a:pPr lvl="0"/>
            <a:r>
              <a:rPr lang="en-US" dirty="0"/>
              <a:t>Evaluate investigations for interpretive results and determine how to proceed.</a:t>
            </a:r>
          </a:p>
          <a:p>
            <a:pPr lvl="0"/>
            <a:r>
              <a:rPr lang="en-US" dirty="0"/>
              <a:t>Create a continuous surface from point data.</a:t>
            </a:r>
          </a:p>
          <a:p>
            <a:pPr lvl="0"/>
            <a:r>
              <a:rPr lang="en-US" dirty="0"/>
              <a:t>Summarize data for population in NASIS.</a:t>
            </a:r>
          </a:p>
          <a:p>
            <a:pPr marL="0" indent="0">
              <a:buNone/>
            </a:pPr>
            <a:endParaRPr lang="en-US" dirty="0"/>
          </a:p>
        </p:txBody>
      </p:sp>
    </p:spTree>
    <p:extLst>
      <p:ext uri="{BB962C8B-B14F-4D97-AF65-F5344CB8AC3E}">
        <p14:creationId xmlns:p14="http://schemas.microsoft.com/office/powerpoint/2010/main" val="30406992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Assignment: History of NASIS </a:t>
            </a:r>
            <a:endParaRPr lang="en-US" dirty="0"/>
          </a:p>
        </p:txBody>
      </p:sp>
      <p:pic>
        <p:nvPicPr>
          <p:cNvPr id="6" name="Picture 5"/>
          <p:cNvPicPr>
            <a:picLocks noChangeAspect="1"/>
          </p:cNvPicPr>
          <p:nvPr/>
        </p:nvPicPr>
        <p:blipFill rotWithShape="1">
          <a:blip r:embed="rId3"/>
          <a:srcRect l="12700" r="12000"/>
          <a:stretch/>
        </p:blipFill>
        <p:spPr>
          <a:xfrm>
            <a:off x="2510480" y="1356769"/>
            <a:ext cx="7171040" cy="5356852"/>
          </a:xfrm>
          <a:prstGeom prst="rect">
            <a:avLst/>
          </a:prstGeom>
        </p:spPr>
      </p:pic>
    </p:spTree>
    <p:extLst>
      <p:ext uri="{BB962C8B-B14F-4D97-AF65-F5344CB8AC3E}">
        <p14:creationId xmlns:p14="http://schemas.microsoft.com/office/powerpoint/2010/main" val="1801843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Assignment: History of NASIS </a:t>
            </a:r>
            <a:endParaRPr lang="en-US" dirty="0"/>
          </a:p>
        </p:txBody>
      </p:sp>
      <p:pic>
        <p:nvPicPr>
          <p:cNvPr id="6" name="Picture 5"/>
          <p:cNvPicPr>
            <a:picLocks noChangeAspect="1"/>
          </p:cNvPicPr>
          <p:nvPr/>
        </p:nvPicPr>
        <p:blipFill rotWithShape="1">
          <a:blip r:embed="rId3"/>
          <a:srcRect l="12700" r="12000"/>
          <a:stretch/>
        </p:blipFill>
        <p:spPr>
          <a:xfrm>
            <a:off x="2510480" y="1356769"/>
            <a:ext cx="7171040" cy="5356852"/>
          </a:xfrm>
          <a:prstGeom prst="rect">
            <a:avLst/>
          </a:prstGeom>
        </p:spPr>
      </p:pic>
      <p:pic>
        <p:nvPicPr>
          <p:cNvPr id="4" name="Picture 3"/>
          <p:cNvPicPr>
            <a:picLocks noChangeAspect="1"/>
          </p:cNvPicPr>
          <p:nvPr/>
        </p:nvPicPr>
        <p:blipFill rotWithShape="1">
          <a:blip r:embed="rId4"/>
          <a:srcRect l="12743" r="12857"/>
          <a:stretch/>
        </p:blipFill>
        <p:spPr>
          <a:xfrm>
            <a:off x="2510480" y="1356769"/>
            <a:ext cx="7171040" cy="5356852"/>
          </a:xfrm>
          <a:prstGeom prst="rect">
            <a:avLst/>
          </a:prstGeom>
        </p:spPr>
      </p:pic>
    </p:spTree>
    <p:extLst>
      <p:ext uri="{BB962C8B-B14F-4D97-AF65-F5344CB8AC3E}">
        <p14:creationId xmlns:p14="http://schemas.microsoft.com/office/powerpoint/2010/main" val="23065303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359</TotalTime>
  <Words>1904</Words>
  <Application>Microsoft Office PowerPoint</Application>
  <PresentationFormat>Widescreen</PresentationFormat>
  <Paragraphs>158</Paragraphs>
  <Slides>26</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Statistics for Soil Survey</vt:lpstr>
      <vt:lpstr>Welcome!</vt:lpstr>
      <vt:lpstr>Introductions</vt:lpstr>
      <vt:lpstr>Overview: Why Is This Training Needed?</vt:lpstr>
      <vt:lpstr>Overview: Week 1 (online)</vt:lpstr>
      <vt:lpstr>Overview: Week 2 (NSSC)</vt:lpstr>
      <vt:lpstr>Objectives</vt:lpstr>
      <vt:lpstr>Pre-course Assignment: History of NASIS </vt:lpstr>
      <vt:lpstr>Pre-course Assignment: History of NASIS </vt:lpstr>
      <vt:lpstr>Pre-course Assignment: RStudio</vt:lpstr>
      <vt:lpstr>Introduction to R</vt:lpstr>
      <vt:lpstr>RStudio</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Rstudio – Installing Packages</vt:lpstr>
      <vt:lpstr>Rstudio – Installing Packages</vt:lpstr>
      <vt:lpstr>Pre-course Assignment:  Open Database Connection (ODBC) to NASIS</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Katey Yoast</dc:creator>
  <cp:lastModifiedBy>Katey Yoast</cp:lastModifiedBy>
  <cp:revision>36</cp:revision>
  <dcterms:created xsi:type="dcterms:W3CDTF">2016-01-29T19:25:44Z</dcterms:created>
  <dcterms:modified xsi:type="dcterms:W3CDTF">2016-02-09T13:55:28Z</dcterms:modified>
</cp:coreProperties>
</file>